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60" r:id="rId8"/>
    <p:sldId id="259" r:id="rId9"/>
    <p:sldId id="27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5178" autoAdjust="0"/>
  </p:normalViewPr>
  <p:slideViewPr>
    <p:cSldViewPr snapToGrid="0">
      <p:cViewPr>
        <p:scale>
          <a:sx n="91" d="100"/>
          <a:sy n="91" d="100"/>
        </p:scale>
        <p:origin x="294" y="7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88741430982612"/>
          <c:y val="2.9881375122227369E-2"/>
          <c:w val="0.79811258569017385"/>
          <c:h val="0.844539653131593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6E-47C9-8C79-73DF0D2E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97-46FD-8DF1-2C3ADBDB8AB0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97-46FD-8DF1-2C3ADBDB8AB0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97-46FD-8DF1-2C3ADBDB8AB0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97-46FD-8DF1-2C3ADBDB8AB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D97-46FD-8DF1-2C3ADBDB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8-41AD-AD4E-879FBE369C2E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8-41AD-AD4E-879FBE369C2E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08-41AD-AD4E-879FBE369C2E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08-41AD-AD4E-879FBE369C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B08-41AD-AD4E-879FBE369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87-43F2-B453-167849D75AA2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87-43F2-B453-167849D75AA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87-43F2-B453-167849D75AA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87-43F2-B453-167849D75AA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287-43F2-B453-167849D75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3-4FE1-B401-AAA582CF540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3-4FE1-B401-AAA582CF5402}"/>
              </c:ext>
            </c:extLst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3-4FE1-B401-AAA582CF540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03-4FE1-B401-AAA582CF5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A03-4FE1-B401-AAA582CF5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7" b="12183"/>
          <a:stretch>
            <a:fillRect/>
          </a:stretch>
        </p:blipFill>
        <p:spPr>
          <a:xfrm flipH="1">
            <a:off x="573196" y="742369"/>
            <a:ext cx="6384196" cy="5373262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05" y="1663435"/>
            <a:ext cx="6298094" cy="2003898"/>
          </a:xfrm>
        </p:spPr>
        <p:txBody>
          <a:bodyPr/>
          <a:lstStyle/>
          <a:p>
            <a:r>
              <a:rPr lang="en-US" dirty="0"/>
              <a:t>Cyber attack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2300" y="5595299"/>
            <a:ext cx="1870213" cy="1262701"/>
          </a:xfrm>
        </p:spPr>
        <p:txBody>
          <a:bodyPr>
            <a:normAutofit fontScale="47500" lnSpcReduction="20000"/>
          </a:bodyPr>
          <a:lstStyle/>
          <a:p>
            <a:r>
              <a:rPr lang="en-US" sz="2300" dirty="0"/>
              <a:t>By: Sara Hatem</a:t>
            </a:r>
          </a:p>
          <a:p>
            <a:r>
              <a:rPr lang="en-US" sz="2300" dirty="0"/>
              <a:t>Shaza Muhmad </a:t>
            </a:r>
          </a:p>
          <a:p>
            <a:r>
              <a:rPr lang="en-US" sz="2300" dirty="0"/>
              <a:t>Rawda Ayman </a:t>
            </a:r>
          </a:p>
          <a:p>
            <a:r>
              <a:rPr lang="en-US" sz="2300" dirty="0"/>
              <a:t>Omar Adl</a:t>
            </a:r>
          </a:p>
          <a:p>
            <a:r>
              <a:rPr lang="en-US" sz="2300" dirty="0"/>
              <a:t> Mostafa Hossam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Traction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B5D952F-2EF7-427C-974E-A567B00747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1005390803"/>
              </p:ext>
            </p:extLst>
          </p:nvPr>
        </p:nvGraphicFramePr>
        <p:xfrm>
          <a:off x="919163" y="2782888"/>
          <a:ext cx="5007023" cy="27765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$16,000​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$40,000​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D6DF9DB-199B-4C70-8114-ED4B77E292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12798" y="2339975"/>
            <a:ext cx="4360039" cy="449263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4E8184C2-9E68-48D4-BCC6-EF4E09E80397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3677444235"/>
              </p:ext>
            </p:extLst>
          </p:nvPr>
        </p:nvGraphicFramePr>
        <p:xfrm>
          <a:off x="6898511" y="2782889"/>
          <a:ext cx="4360039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45DC384-179D-4D98-BDFC-0F504A18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7005FDD0-453E-4C96-B4CD-233F59CB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090944DC-CB4A-4DAE-A801-92946C74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4"/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6"/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5D4C-11E2-4F6B-B745-2C91B65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noProof="0" dirty="0"/>
              <a:t>Funding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1E90A6-692D-4864-8D2B-3BA5D7E6A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609926"/>
              </p:ext>
            </p:extLst>
          </p:nvPr>
        </p:nvGraphicFramePr>
        <p:xfrm>
          <a:off x="50201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5F954A3-1EAC-45E0-B349-CA5CB13C6C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5758" y="2399173"/>
            <a:ext cx="1611892" cy="1151632"/>
          </a:xfrm>
        </p:spPr>
        <p:txBody>
          <a:bodyPr/>
          <a:lstStyle/>
          <a:p>
            <a:r>
              <a:rPr lang="en-US" dirty="0"/>
              <a:t>$12K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0F52927-1C90-418F-AD2E-50A3404A4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0511" y="4114240"/>
            <a:ext cx="2382386" cy="613702"/>
          </a:xfrm>
        </p:spPr>
        <p:txBody>
          <a:bodyPr/>
          <a:lstStyle/>
          <a:p>
            <a:r>
              <a:rPr lang="en-US" dirty="0"/>
              <a:t>Campaigns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B13ECA-D5B9-4665-9100-4329449CD7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511" y="4733168"/>
            <a:ext cx="2382386" cy="85793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Revenue obtained from online campaigns and reorders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5713F8-4BD1-4F5A-958E-38D19328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0708"/>
              </p:ext>
            </p:extLst>
          </p:nvPr>
        </p:nvGraphicFramePr>
        <p:xfrm>
          <a:off x="319734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5B6CF8D-4C68-40CD-A4BC-3588257829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69286" y="2399173"/>
            <a:ext cx="1611892" cy="1151632"/>
          </a:xfrm>
        </p:spPr>
        <p:txBody>
          <a:bodyPr/>
          <a:lstStyle/>
          <a:p>
            <a:r>
              <a:rPr lang="en-US" dirty="0"/>
              <a:t>$14K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152BCFD-FB2E-46FB-97FD-3B9579D9CD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039" y="4114240"/>
            <a:ext cx="2382386" cy="613702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53AC78-9DEF-4337-81E7-D9F9AF1F31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4039" y="4733168"/>
            <a:ext cx="2382386" cy="857935"/>
          </a:xfrm>
        </p:spPr>
        <p:txBody>
          <a:bodyPr/>
          <a:lstStyle/>
          <a:p>
            <a:r>
              <a:rPr lang="en-US" dirty="0"/>
              <a:t>Amount obtained through other investors​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4A8949C-F9E7-4C22-89B3-1CF3F4AF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027386"/>
              </p:ext>
            </p:extLst>
          </p:nvPr>
        </p:nvGraphicFramePr>
        <p:xfrm>
          <a:off x="5881432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AB27076-3031-420C-BA49-E845E9FB21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52814" y="2399173"/>
            <a:ext cx="1611892" cy="1151632"/>
          </a:xfrm>
        </p:spPr>
        <p:txBody>
          <a:bodyPr/>
          <a:lstStyle/>
          <a:p>
            <a:r>
              <a:rPr lang="en-US" dirty="0"/>
              <a:t>$32K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74D4F8B-10DE-4273-B585-F14235FFCD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567" y="4114240"/>
            <a:ext cx="2382386" cy="613702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475A6F5-6459-4754-BF1B-6983DA5BC0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7567" y="4733168"/>
            <a:ext cx="2382386" cy="857935"/>
          </a:xfrm>
        </p:spPr>
        <p:txBody>
          <a:bodyPr/>
          <a:lstStyle/>
          <a:p>
            <a:r>
              <a:rPr lang="en-US" dirty="0"/>
              <a:t>Liquid cash we have</a:t>
            </a:r>
          </a:p>
          <a:p>
            <a:r>
              <a:rPr lang="en-US" dirty="0"/>
              <a:t>on hand​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4D3B3B-34C8-434F-91E8-D2C1BF4D9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601640"/>
              </p:ext>
            </p:extLst>
          </p:nvPr>
        </p:nvGraphicFramePr>
        <p:xfrm>
          <a:off x="8564405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4AC2074-BC52-48C5-931D-3BB4A8B0B9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6341" y="2399173"/>
            <a:ext cx="1611892" cy="1151632"/>
          </a:xfrm>
        </p:spPr>
        <p:txBody>
          <a:bodyPr/>
          <a:lstStyle/>
          <a:p>
            <a:r>
              <a:rPr lang="en-US" dirty="0"/>
              <a:t>$82K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13FB31D-1957-4294-9D78-4274ACAAF6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1094" y="4114240"/>
            <a:ext cx="2382386" cy="613702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7490C32-D0EF-409A-8838-0ADB755999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094" y="4733168"/>
            <a:ext cx="2382386" cy="857935"/>
          </a:xfrm>
        </p:spPr>
        <p:txBody>
          <a:bodyPr/>
          <a:lstStyle/>
          <a:p>
            <a:r>
              <a:rPr lang="en-US" dirty="0"/>
              <a:t>Number of shares converted into USD​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04CAC2AB-5761-44BB-98FA-2160C470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7026ED2A-0000-445D-B5A1-8A5D0E28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144" b="29195"/>
          <a:stretch>
            <a:fillRect/>
          </a:stretch>
        </p:blipFill>
        <p:spPr>
          <a:xfrm>
            <a:off x="5251622" y="-31027"/>
            <a:ext cx="6940378" cy="6889027"/>
          </a:xfrm>
          <a:effectLst/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Network security is as important as your house’s doors and locks.</a:t>
            </a:r>
          </a:p>
          <a:p>
            <a:r>
              <a:rPr lang="en-US" dirty="0"/>
              <a:t>No network security , then no privacy , more stealing, and more threatening.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attacks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Weak security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Bad maintaining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Whenever the security get stronger ,on the other side hackers find new techniques to attack your privacy 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Weak security cause easier access and attacks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27434" y="2266024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user wasn’t keeping the actual  hardware safe 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High security is expensive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When using weak security passwords or trust unknown websites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CIA Triad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Confidentiality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pPr marL="285750" indent="-285750" algn="justLow">
              <a:buFontTx/>
              <a:buChar char="-"/>
            </a:pPr>
            <a:r>
              <a:rPr lang="en-US" dirty="0"/>
              <a:t>Keep data private and safe</a:t>
            </a:r>
          </a:p>
          <a:p>
            <a:pPr marL="285750" indent="-285750" algn="justLow">
              <a:buFontTx/>
              <a:buChar char="-"/>
            </a:pPr>
            <a:r>
              <a:rPr lang="en-US" dirty="0"/>
              <a:t>Only authorized person can view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04117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Integrity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4117" y="3953422"/>
            <a:ext cx="2383765" cy="1474302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Protect data from being modified by unauthorized people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Protect data in case of motion and keep it accurate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Availability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pPr algn="just"/>
            <a:r>
              <a:rPr lang="en-ZA" dirty="0"/>
              <a:t>- Data always available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Graphic 8" descr="Male profile outline">
            <a:extLst>
              <a:ext uri="{FF2B5EF4-FFF2-40B4-BE49-F238E27FC236}">
                <a16:creationId xmlns:a16="http://schemas.microsoft.com/office/drawing/2014/main" id="{1DDF76DF-A3AF-6371-A6A0-F6A91EB1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9921" y="2847098"/>
            <a:ext cx="603504" cy="603504"/>
          </a:xfrm>
          <a:prstGeom prst="rect">
            <a:avLst/>
          </a:prstGeom>
        </p:spPr>
      </p:pic>
      <p:pic>
        <p:nvPicPr>
          <p:cNvPr id="13" name="Graphic 12" descr="Badge Follow with solid fill">
            <a:extLst>
              <a:ext uri="{FF2B5EF4-FFF2-40B4-BE49-F238E27FC236}">
                <a16:creationId xmlns:a16="http://schemas.microsoft.com/office/drawing/2014/main" id="{0E845D13-D176-3E9A-81B1-0F2197CCE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2080" y="3168590"/>
            <a:ext cx="282012" cy="28201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556013F-5C66-20FB-A5C0-D0BD42800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4248" y="2866838"/>
            <a:ext cx="603504" cy="603504"/>
          </a:xfrm>
          <a:prstGeom prst="rect">
            <a:avLst/>
          </a:prstGeom>
        </p:spPr>
      </p:pic>
      <p:pic>
        <p:nvPicPr>
          <p:cNvPr id="33" name="Graphic 32" descr="Download from cloud with solid fill">
            <a:extLst>
              <a:ext uri="{FF2B5EF4-FFF2-40B4-BE49-F238E27FC236}">
                <a16:creationId xmlns:a16="http://schemas.microsoft.com/office/drawing/2014/main" id="{0998026A-3A1D-F971-B4DF-DFD7EBFBD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8575" y="2847098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Confidentiality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Integrity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Encryption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Strong authentication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Biometric authentication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Data hashing 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Data backups 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Enforced permissions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Monitor file changes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Use power supplies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Availability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Data redundancy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Data backup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Disaster recovery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881921"/>
            <a:ext cx="6120904" cy="4014381"/>
          </a:xfrm>
        </p:spPr>
        <p:txBody>
          <a:bodyPr/>
          <a:lstStyle/>
          <a:p>
            <a:r>
              <a:rPr lang="en-US" dirty="0"/>
              <a:t>Security components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09"/>
            <a:ext cx="4614604" cy="23900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Firewall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IDS/IPS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142</TotalTime>
  <Words>969</Words>
  <Application>Microsoft Office PowerPoint</Application>
  <PresentationFormat>Widescreen</PresentationFormat>
  <Paragraphs>333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Bierstadt</vt:lpstr>
      <vt:lpstr>Calibri</vt:lpstr>
      <vt:lpstr>Courier New</vt:lpstr>
      <vt:lpstr>Posterama</vt:lpstr>
      <vt:lpstr>Posterama Bold</vt:lpstr>
      <vt:lpstr>Office Theme</vt:lpstr>
      <vt:lpstr>Cyber attack</vt:lpstr>
      <vt:lpstr>Network security</vt:lpstr>
      <vt:lpstr>Problem</vt:lpstr>
      <vt:lpstr>CIA Triad</vt:lpstr>
      <vt:lpstr>Solution</vt:lpstr>
      <vt:lpstr>Security components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Traction</vt:lpstr>
      <vt:lpstr>Two-year action plan</vt:lpstr>
      <vt:lpstr>Financials</vt:lpstr>
      <vt:lpstr>Meet the team</vt:lpstr>
      <vt:lpstr>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20230244</dc:creator>
  <cp:lastModifiedBy>Sarah 20230244</cp:lastModifiedBy>
  <cp:revision>2</cp:revision>
  <dcterms:created xsi:type="dcterms:W3CDTF">2025-09-07T09:33:23Z</dcterms:created>
  <dcterms:modified xsi:type="dcterms:W3CDTF">2025-09-08T12:44:27Z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